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</p:sldIdLst>
  <p:sldSz cx="18288000" cy="10287000"/>
  <p:notesSz cx="6858000" cy="9144000"/>
  <p:embeddedFontLst>
    <p:embeddedFont>
      <p:font typeface="Hammersmith One" charset="1" panose="020107030305010605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Clear Sans Regular" charset="1" panose="020B0503030202020304"/>
      <p:regular r:id="rId11"/>
    </p:embeddedFont>
    <p:embeddedFont>
      <p:font typeface="Clear Sans Regular Bold" charset="1" panose="020B0603030202020304"/>
      <p:regular r:id="rId12"/>
    </p:embeddedFont>
    <p:embeddedFont>
      <p:font typeface="Clear Sans Regular Italics" charset="1" panose="020B0503030202090304"/>
      <p:regular r:id="rId13"/>
    </p:embeddedFont>
    <p:embeddedFont>
      <p:font typeface="Clear Sans Regular Bold Italics" charset="1" panose="020B06030302020903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33.png" Type="http://schemas.openxmlformats.org/officeDocument/2006/relationships/image"/><Relationship Id="rId15" Target="../media/image34.svg" Type="http://schemas.openxmlformats.org/officeDocument/2006/relationships/image"/><Relationship Id="rId16" Target="../media/image35.png" Type="http://schemas.openxmlformats.org/officeDocument/2006/relationships/image"/><Relationship Id="rId17" Target="../media/image36.svg" Type="http://schemas.openxmlformats.org/officeDocument/2006/relationships/image"/><Relationship Id="rId18" Target="../media/image37.png" Type="http://schemas.openxmlformats.org/officeDocument/2006/relationships/image"/><Relationship Id="rId19" Target="../media/image38.svg" Type="http://schemas.openxmlformats.org/officeDocument/2006/relationships/image"/><Relationship Id="rId2" Target="../media/image21.png" Type="http://schemas.openxmlformats.org/officeDocument/2006/relationships/image"/><Relationship Id="rId20" Target="../media/image39.png" Type="http://schemas.openxmlformats.org/officeDocument/2006/relationships/image"/><Relationship Id="rId21" Target="../media/image40.svg" Type="http://schemas.openxmlformats.org/officeDocument/2006/relationships/image"/><Relationship Id="rId22" Target="../media/image41.png" Type="http://schemas.openxmlformats.org/officeDocument/2006/relationships/image"/><Relationship Id="rId23" Target="../media/image42.svg" Type="http://schemas.openxmlformats.org/officeDocument/2006/relationships/image"/><Relationship Id="rId24" Target="../media/image43.png" Type="http://schemas.openxmlformats.org/officeDocument/2006/relationships/image"/><Relationship Id="rId25" Target="../media/image44.svg" Type="http://schemas.openxmlformats.org/officeDocument/2006/relationships/image"/><Relationship Id="rId26" Target="../media/image45.png" Type="http://schemas.openxmlformats.org/officeDocument/2006/relationships/image"/><Relationship Id="rId27" Target="../media/image46.svg" Type="http://schemas.openxmlformats.org/officeDocument/2006/relationships/image"/><Relationship Id="rId28" Target="../media/image47.png" Type="http://schemas.openxmlformats.org/officeDocument/2006/relationships/image"/><Relationship Id="rId29" Target="../media/image48.svg" Type="http://schemas.openxmlformats.org/officeDocument/2006/relationships/image"/><Relationship Id="rId3" Target="../media/image22.svg" Type="http://schemas.openxmlformats.org/officeDocument/2006/relationships/image"/><Relationship Id="rId30" Target="../media/image49.png" Type="http://schemas.openxmlformats.org/officeDocument/2006/relationships/image"/><Relationship Id="rId31" Target="../media/image50.svg" Type="http://schemas.openxmlformats.org/officeDocument/2006/relationships/image"/><Relationship Id="rId32" Target="../media/image51.png" Type="http://schemas.openxmlformats.org/officeDocument/2006/relationships/image"/><Relationship Id="rId33" Target="../media/image52.svg" Type="http://schemas.openxmlformats.org/officeDocument/2006/relationships/image"/><Relationship Id="rId34" Target="../media/image53.png" Type="http://schemas.openxmlformats.org/officeDocument/2006/relationships/image"/><Relationship Id="rId35" Target="../media/image54.svg" Type="http://schemas.openxmlformats.org/officeDocument/2006/relationships/image"/><Relationship Id="rId36" Target="../media/image55.png" Type="http://schemas.openxmlformats.org/officeDocument/2006/relationships/image"/><Relationship Id="rId37" Target="../media/image56.svg" Type="http://schemas.openxmlformats.org/officeDocument/2006/relationships/image"/><Relationship Id="rId38" Target="../media/image57.png" Type="http://schemas.openxmlformats.org/officeDocument/2006/relationships/image"/><Relationship Id="rId39" Target="../media/image58.svg" Type="http://schemas.openxmlformats.org/officeDocument/2006/relationships/image"/><Relationship Id="rId4" Target="../media/image23.png" Type="http://schemas.openxmlformats.org/officeDocument/2006/relationships/image"/><Relationship Id="rId40" Target="../media/image59.png" Type="http://schemas.openxmlformats.org/officeDocument/2006/relationships/image"/><Relationship Id="rId41" Target="../media/image60.svg" Type="http://schemas.openxmlformats.org/officeDocument/2006/relationships/image"/><Relationship Id="rId42" Target="../media/image4.png" Type="http://schemas.openxmlformats.org/officeDocument/2006/relationships/image"/><Relationship Id="rId43" Target="../media/image5.sv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650958" y="3667182"/>
            <a:ext cx="5841760" cy="6861452"/>
          </a:xfrm>
          <a:prstGeom prst="rect">
            <a:avLst/>
          </a:prstGeom>
          <a:solidFill>
            <a:srgbClr val="FFB923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36101" r="0" b="36101"/>
          <a:stretch>
            <a:fillRect/>
          </a:stretch>
        </p:blipFill>
        <p:spPr>
          <a:xfrm flipH="false" flipV="false" rot="0">
            <a:off x="-204719" y="-224451"/>
            <a:ext cx="18697437" cy="389163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3514641" y="5171802"/>
            <a:ext cx="3909677" cy="689712"/>
            <a:chOff x="0" y="0"/>
            <a:chExt cx="5212903" cy="91961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435133" y="109527"/>
              <a:ext cx="3777770" cy="66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1"/>
                </a:lnSpc>
              </a:pPr>
              <a:r>
                <a:rPr lang="en-US" sz="3001">
                  <a:solidFill>
                    <a:srgbClr val="000000"/>
                  </a:solidFill>
                  <a:latin typeface="Hammersmith One Bold"/>
                </a:rPr>
                <a:t>TEXT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5400000">
              <a:off x="8515" y="-8515"/>
              <a:ext cx="919616" cy="936646"/>
            </a:xfrm>
            <a:prstGeom prst="rect">
              <a:avLst/>
            </a:prstGeom>
          </p:spPr>
        </p:pic>
      </p:grpSp>
      <p:sp>
        <p:nvSpPr>
          <p:cNvPr name="AutoShape 7" id="7"/>
          <p:cNvSpPr/>
          <p:nvPr/>
        </p:nvSpPr>
        <p:spPr>
          <a:xfrm rot="0">
            <a:off x="13514641" y="6808888"/>
            <a:ext cx="390967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3514641" y="7775312"/>
            <a:ext cx="3909677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lear Sans Regular Bold"/>
              </a:rPr>
              <a:t>Business Data Forecasting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53437" y="5612552"/>
            <a:ext cx="11045580" cy="3645748"/>
            <a:chOff x="0" y="0"/>
            <a:chExt cx="14727440" cy="4860998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60" t="21264" r="6608" b="71845"/>
            <a:stretch>
              <a:fillRect/>
            </a:stretch>
          </p:blipFill>
          <p:spPr>
            <a:xfrm flipH="false" flipV="false" rot="0">
              <a:off x="0" y="4197951"/>
              <a:ext cx="8971793" cy="663047"/>
            </a:xfrm>
            <a:prstGeom prst="rect">
              <a:avLst/>
            </a:prstGeom>
          </p:spPr>
        </p:pic>
        <p:sp>
          <p:nvSpPr>
            <p:cNvPr name="TextBox 11" id="11"/>
            <p:cNvSpPr txBox="true"/>
            <p:nvPr/>
          </p:nvSpPr>
          <p:spPr>
            <a:xfrm rot="0">
              <a:off x="0" y="123825"/>
              <a:ext cx="14727440" cy="3681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919"/>
                </a:lnSpc>
              </a:pPr>
              <a:r>
                <a:rPr lang="en-US" sz="11036" spc="-110">
                  <a:solidFill>
                    <a:srgbClr val="000000"/>
                  </a:solidFill>
                  <a:latin typeface="Hammersmith One Bold"/>
                </a:rPr>
                <a:t>EUR-USD </a:t>
              </a:r>
            </a:p>
            <a:p>
              <a:pPr marL="0" indent="0" lvl="0">
                <a:lnSpc>
                  <a:spcPts val="9421"/>
                </a:lnSpc>
                <a:spcBef>
                  <a:spcPct val="0"/>
                </a:spcBef>
              </a:pPr>
              <a:r>
                <a:rPr lang="en-US" sz="8723" spc="-87">
                  <a:solidFill>
                    <a:srgbClr val="000000"/>
                  </a:solidFill>
                  <a:latin typeface="Hammersmith One Bold"/>
                </a:rPr>
                <a:t>Bid Open Forecasting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54793" y="1684613"/>
            <a:ext cx="1163180" cy="127186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82849" y="1684613"/>
            <a:ext cx="807057" cy="127186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50663" y="1684613"/>
            <a:ext cx="885682" cy="127186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97550" y="1684613"/>
            <a:ext cx="917120" cy="112844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10065" y="1684613"/>
            <a:ext cx="794017" cy="112844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64837" y="3798866"/>
            <a:ext cx="1084473" cy="94053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72328" y="3798866"/>
            <a:ext cx="1042353" cy="104235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92681" y="3697047"/>
            <a:ext cx="987392" cy="104235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63995" y="5804679"/>
            <a:ext cx="1059018" cy="96659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23972" y="5758009"/>
            <a:ext cx="824822" cy="105993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59876" y="3697047"/>
            <a:ext cx="792469" cy="97507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66871" y="3798866"/>
            <a:ext cx="1139024" cy="103547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27617" y="7647093"/>
            <a:ext cx="931775" cy="84706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44359" y="5735797"/>
            <a:ext cx="884037" cy="84706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98119" y="5903003"/>
            <a:ext cx="1017909" cy="512656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32674" y="5633985"/>
            <a:ext cx="1046872" cy="105069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87770" y="7538866"/>
            <a:ext cx="897225" cy="106352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44141" y="7807552"/>
            <a:ext cx="1284473" cy="686609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38010" y="7596187"/>
            <a:ext cx="836201" cy="948881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04537" y="7589773"/>
            <a:ext cx="1205073" cy="955295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1392852" y="2154444"/>
            <a:ext cx="4912356" cy="5978112"/>
            <a:chOff x="0" y="0"/>
            <a:chExt cx="6549808" cy="7970816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76200"/>
              <a:ext cx="6549808" cy="3217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Resource</a:t>
              </a: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 </a:t>
              </a:r>
            </a:p>
            <a:p>
              <a:pPr algn="l" marL="0" indent="0" lvl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Page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5170466"/>
              <a:ext cx="6549808" cy="2800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Use these icons and illustrations in your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Canva Presentation.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Happy designing!</a:t>
              </a:r>
            </a:p>
          </p:txBody>
        </p:sp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rcRect l="160" t="21264" r="6608" b="71845"/>
            <a:stretch>
              <a:fillRect/>
            </a:stretch>
          </p:blipFill>
          <p:spPr>
            <a:xfrm flipH="false" flipV="false" rot="0">
              <a:off x="0" y="4070813"/>
              <a:ext cx="5135377" cy="3795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1934" t="0" r="31934" b="0"/>
          <a:stretch>
            <a:fillRect/>
          </a:stretch>
        </p:blipFill>
        <p:spPr>
          <a:xfrm flipH="false" flipV="false" rot="0">
            <a:off x="-227785" y="-360315"/>
            <a:ext cx="7078471" cy="1100763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610248" y="1816398"/>
            <a:ext cx="7710186" cy="6654203"/>
            <a:chOff x="0" y="0"/>
            <a:chExt cx="10280248" cy="887227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0280248" cy="1569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910"/>
                </a:lnSpc>
                <a:spcBef>
                  <a:spcPct val="0"/>
                </a:spcBef>
              </a:pPr>
              <a:r>
                <a:rPr lang="en-US" sz="8100">
                  <a:solidFill>
                    <a:srgbClr val="000000"/>
                  </a:solidFill>
                  <a:latin typeface="Hammersmith One Bold"/>
                </a:rPr>
                <a:t>About The Data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65824"/>
              <a:ext cx="10280248" cy="2293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We are trying to predict the forex rates forthe currency pair of EUR or USD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360721"/>
              <a:ext cx="10280248" cy="3511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Present with ease and wow any audience with Canva Presentations. Choose from over a thousand professionally-made templates to fit any objective or topic. Make it your own by customizing it with text and photos. 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5400000">
            <a:off x="12761773" y="4742132"/>
            <a:ext cx="10861953" cy="8027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690363"/>
            <a:ext cx="16230600" cy="5089684"/>
            <a:chOff x="0" y="0"/>
            <a:chExt cx="21640800" cy="678624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5408295"/>
              <a:ext cx="21640800" cy="1377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W</a:t>
              </a: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e aim to analyse historical BID Open rates collected on an hourly basis to be able to predict the bid open rates a few weeks into the future to be able to sell at the best rates 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21640800" cy="4028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60"/>
                </a:lnSpc>
              </a:pPr>
              <a:r>
                <a:rPr lang="en-US" sz="6200" spc="-124">
                  <a:solidFill>
                    <a:srgbClr val="FFFFFF"/>
                  </a:solidFill>
                  <a:latin typeface="Clear Sans Regular"/>
                </a:rPr>
                <a:t>We are a firm looking to sell dollars to Bob, when is the best day to sell to Bob at the best price? 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0" t="21264" r="6608" b="71845"/>
            <a:stretch>
              <a:fillRect/>
            </a:stretch>
          </p:blipFill>
          <p:spPr>
            <a:xfrm flipH="false" flipV="false" rot="0">
              <a:off x="0" y="4504239"/>
              <a:ext cx="5800534" cy="428680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26643" r="0" b="35533"/>
          <a:stretch>
            <a:fillRect/>
          </a:stretch>
        </p:blipFill>
        <p:spPr>
          <a:xfrm flipH="false" flipV="false" rot="0">
            <a:off x="-247383" y="-226768"/>
            <a:ext cx="18782766" cy="47361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035086" y="772708"/>
            <a:ext cx="689712" cy="7024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16716" y="4208225"/>
            <a:ext cx="731003" cy="760368"/>
            <a:chOff x="0" y="0"/>
            <a:chExt cx="974670" cy="1013824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94570" y="55004"/>
              <a:ext cx="585531" cy="856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00"/>
                </a:lnSpc>
                <a:spcBef>
                  <a:spcPct val="0"/>
                </a:spcBef>
              </a:pPr>
              <a:r>
                <a:rPr lang="en-US" sz="3999" spc="159">
                  <a:solidFill>
                    <a:srgbClr val="000000"/>
                  </a:solidFill>
                  <a:latin typeface="Clear Sans Regular Bold"/>
                </a:rPr>
                <a:t>2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39815" y="4208225"/>
            <a:ext cx="5693048" cy="1408627"/>
            <a:chOff x="0" y="0"/>
            <a:chExt cx="7590730" cy="187816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7590730" cy="744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Auto Regression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73176"/>
              <a:ext cx="7590730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Choose from over a thousand professionally-made templates to fit any objective or topic.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92649" y="1317357"/>
            <a:ext cx="12193690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-139">
                <a:solidFill>
                  <a:srgbClr val="000000"/>
                </a:solidFill>
                <a:latin typeface="Clear Sans Regular"/>
              </a:rPr>
              <a:t>Models used for forecast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615748" y="4208225"/>
            <a:ext cx="5693048" cy="1408627"/>
            <a:chOff x="0" y="0"/>
            <a:chExt cx="7590730" cy="187816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7590730" cy="744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Moving Average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73176"/>
              <a:ext cx="7590730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Choose from over a thousand professionally-made templates to fit any objective or topic.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16716" y="7122866"/>
            <a:ext cx="731003" cy="760368"/>
            <a:chOff x="0" y="0"/>
            <a:chExt cx="974670" cy="1013824"/>
          </a:xfrm>
        </p:grpSpPr>
        <p:sp>
          <p:nvSpPr>
            <p:cNvPr name="AutoShape 13" id="13"/>
            <p:cNvSpPr/>
            <p:nvPr/>
          </p:nvSpPr>
          <p:spPr>
            <a:xfrm rot="0"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94570" y="55004"/>
              <a:ext cx="585531" cy="856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00"/>
                </a:lnSpc>
                <a:spcBef>
                  <a:spcPct val="0"/>
                </a:spcBef>
              </a:pPr>
              <a:r>
                <a:rPr lang="en-US" sz="3999" spc="159">
                  <a:solidFill>
                    <a:srgbClr val="000000"/>
                  </a:solidFill>
                  <a:latin typeface="Clear Sans Regular Bold"/>
                </a:rPr>
                <a:t>4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839815" y="7122866"/>
            <a:ext cx="5693048" cy="1799152"/>
            <a:chOff x="0" y="0"/>
            <a:chExt cx="7590730" cy="239886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7590730" cy="744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Holt Winter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73176"/>
              <a:ext cx="7590730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Apply page animations and transitions</a:t>
              </a:r>
            </a:p>
            <a:p>
              <a:pPr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to emphasize ideas and make them even more memorable.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92649" y="7122866"/>
            <a:ext cx="731003" cy="760368"/>
            <a:chOff x="0" y="0"/>
            <a:chExt cx="974670" cy="1013824"/>
          </a:xfrm>
        </p:grpSpPr>
        <p:sp>
          <p:nvSpPr>
            <p:cNvPr name="AutoShape 19" id="19"/>
            <p:cNvSpPr/>
            <p:nvPr/>
          </p:nvSpPr>
          <p:spPr>
            <a:xfrm rot="0"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94570" y="55004"/>
              <a:ext cx="585531" cy="856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00"/>
                </a:lnSpc>
                <a:spcBef>
                  <a:spcPct val="0"/>
                </a:spcBef>
              </a:pPr>
              <a:r>
                <a:rPr lang="en-US" sz="3999" spc="159">
                  <a:solidFill>
                    <a:srgbClr val="000000"/>
                  </a:solidFill>
                  <a:latin typeface="Clear Sans Regular Bold"/>
                </a:rPr>
                <a:t>3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615748" y="7122866"/>
            <a:ext cx="5693048" cy="1408627"/>
            <a:chOff x="0" y="0"/>
            <a:chExt cx="7590730" cy="1878169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28575"/>
              <a:ext cx="7590730" cy="744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ARIMA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73176"/>
              <a:ext cx="7590730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Make it your own by customizing it</a:t>
              </a:r>
            </a:p>
            <a:p>
              <a:pPr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with text and photos. 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92649" y="4208225"/>
            <a:ext cx="731003" cy="760368"/>
            <a:chOff x="0" y="0"/>
            <a:chExt cx="974670" cy="1013824"/>
          </a:xfrm>
        </p:grpSpPr>
        <p:sp>
          <p:nvSpPr>
            <p:cNvPr name="AutoShape 25" id="25"/>
            <p:cNvSpPr/>
            <p:nvPr/>
          </p:nvSpPr>
          <p:spPr>
            <a:xfrm rot="0"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194570" y="55004"/>
              <a:ext cx="585531" cy="856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00"/>
                </a:lnSpc>
                <a:spcBef>
                  <a:spcPct val="0"/>
                </a:spcBef>
              </a:pPr>
              <a:r>
                <a:rPr lang="en-US" sz="4000" spc="160" u="none">
                  <a:solidFill>
                    <a:srgbClr val="000000"/>
                  </a:solidFill>
                  <a:latin typeface="Clear Sans Regular Bold"/>
                </a:rPr>
                <a:t>1</a:t>
              </a: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5400000">
            <a:off x="12857023" y="4742132"/>
            <a:ext cx="10861953" cy="802736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5836764" y="1555077"/>
            <a:ext cx="689712" cy="7024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5400000">
            <a:off x="-5430977" y="4742132"/>
            <a:ext cx="10861953" cy="80273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12925635" y="6060695"/>
            <a:ext cx="399195" cy="39953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6563201" y="1022314"/>
            <a:ext cx="689712" cy="70248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85501" y="2423792"/>
            <a:ext cx="11504127" cy="7112996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385501" y="1028700"/>
            <a:ext cx="12769772" cy="2039607"/>
            <a:chOff x="0" y="0"/>
            <a:chExt cx="17026362" cy="271947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6200"/>
              <a:ext cx="17026362" cy="1642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Data Decomposition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081301"/>
              <a:ext cx="17026362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781609" y="5980290"/>
            <a:ext cx="3477691" cy="2921441"/>
            <a:chOff x="0" y="0"/>
            <a:chExt cx="4636921" cy="389525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4636921" cy="744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Observation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83661"/>
              <a:ext cx="4636921" cy="3011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We Visualize a slight negative trend in the data for the past 30 weeks of forex rates. There is also a seasonality on a daily basis.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9171285" y="1991773"/>
            <a:ext cx="12608808" cy="6303453"/>
            <a:chOff x="0" y="0"/>
            <a:chExt cx="16811744" cy="840460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-5400000">
              <a:off x="8403569" y="-3569"/>
              <a:ext cx="8404605" cy="8411744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-5400000">
              <a:off x="3569" y="-3569"/>
              <a:ext cx="8404605" cy="8411744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035086" y="1022314"/>
            <a:ext cx="689712" cy="70248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190057" y="1718412"/>
            <a:ext cx="11970451" cy="826891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166334" y="805231"/>
            <a:ext cx="9008948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Hammersmith One Bold"/>
              </a:rPr>
              <a:t>ARIMA Model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79942" y="4920593"/>
            <a:ext cx="4143746" cy="1864557"/>
            <a:chOff x="0" y="0"/>
            <a:chExt cx="5524995" cy="248607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5524995" cy="744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Process Steps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08126"/>
              <a:ext cx="5524995" cy="1377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Sample text Sample text Sample text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9687618" y="3716728"/>
            <a:ext cx="399195" cy="39953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0">
            <a:off x="-311280" y="9831612"/>
            <a:ext cx="18910559" cy="139755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15671" y="359769"/>
            <a:ext cx="6590378" cy="499882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65625" y="5019675"/>
            <a:ext cx="6440424" cy="488508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307764" y="1231542"/>
            <a:ext cx="8440565" cy="239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Hammersmith One Bold"/>
              </a:rPr>
              <a:t>Test for Trend and Seasonality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52501" y="5772684"/>
            <a:ext cx="137270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spc="120">
                <a:solidFill>
                  <a:srgbClr val="000000"/>
                </a:solidFill>
                <a:latin typeface="Clear Sans Regular Bold"/>
              </a:rPr>
              <a:t>ACF()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227553" y="5143500"/>
            <a:ext cx="6842272" cy="3683441"/>
            <a:chOff x="0" y="0"/>
            <a:chExt cx="9123029" cy="491125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9123029" cy="744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ADF Test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83661"/>
              <a:ext cx="9123029" cy="4027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&gt; adf.test(ts30weeksBO, k = 24)</a:t>
              </a:r>
            </a:p>
            <a:p>
              <a:pPr>
                <a:lnSpc>
                  <a:spcPts val="3079"/>
                </a:lnSpc>
              </a:pPr>
            </a:p>
            <a:p>
              <a:pPr>
                <a:lnSpc>
                  <a:spcPts val="3079"/>
                </a:lnSpc>
              </a:pPr>
              <a:r>
                <a:rPr lang="en-US" sz="1200">
                  <a:solidFill>
                    <a:srgbClr val="000000"/>
                  </a:solidFill>
                  <a:latin typeface="Arimo"/>
                </a:rPr>
                <a:t> Augmented Dickey-Fuller Test</a:t>
              </a:r>
            </a:p>
            <a:p>
              <a:pPr>
                <a:lnSpc>
                  <a:spcPts val="3079"/>
                </a:lnSpc>
              </a:pPr>
            </a:p>
            <a:p>
              <a:pPr>
                <a:lnSpc>
                  <a:spcPts val="3079"/>
                </a:lnSpc>
              </a:pPr>
              <a:r>
                <a:rPr lang="en-US" sz="1200">
                  <a:solidFill>
                    <a:srgbClr val="000000"/>
                  </a:solidFill>
                  <a:latin typeface="Arimo"/>
                </a:rPr>
                <a:t>data:  ts30weeksBO</a:t>
              </a:r>
            </a:p>
            <a:p>
              <a:pPr>
                <a:lnSpc>
                  <a:spcPts val="3079"/>
                </a:lnSpc>
              </a:pPr>
              <a:r>
                <a:rPr lang="en-US" sz="1200">
                  <a:solidFill>
                    <a:srgbClr val="000000"/>
                  </a:solidFill>
                  <a:latin typeface="Arimo"/>
                </a:rPr>
                <a:t>Dickey-Fuller = -3.6485, Lag order = 24, p-value = 0.02794</a:t>
              </a:r>
            </a:p>
            <a:p>
              <a:pPr>
                <a:lnSpc>
                  <a:spcPts val="3079"/>
                </a:lnSpc>
              </a:pPr>
              <a:r>
                <a:rPr lang="en-US" sz="1200">
                  <a:solidFill>
                    <a:srgbClr val="000000"/>
                  </a:solidFill>
                  <a:latin typeface="Arimo"/>
                </a:rPr>
                <a:t>alternative hypothesis: stationary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297731" y="1000125"/>
            <a:ext cx="144532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spc="120">
                <a:solidFill>
                  <a:srgbClr val="000000"/>
                </a:solidFill>
                <a:latin typeface="Clear Sans Regular Bold"/>
              </a:rPr>
              <a:t>PACF()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5400000">
            <a:off x="-5430977" y="4742132"/>
            <a:ext cx="10861953" cy="80273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12925635" y="6060695"/>
            <a:ext cx="399195" cy="39953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6563201" y="1022314"/>
            <a:ext cx="689712" cy="70248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85501" y="3386173"/>
            <a:ext cx="9418773" cy="614777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85501" y="1104900"/>
            <a:ext cx="12769772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Hammersmith One Bold"/>
              </a:rPr>
              <a:t>ARIMA Forecast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781609" y="5980290"/>
            <a:ext cx="3477691" cy="2588066"/>
            <a:chOff x="0" y="0"/>
            <a:chExt cx="4636921" cy="345075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4636921" cy="744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Based 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83661"/>
              <a:ext cx="4636921" cy="2567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Visualize complicated and dense information with charts and graphs. These help people process and remember data quickly.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3530" y="5058058"/>
            <a:ext cx="23872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 Regular"/>
              </a:rPr>
              <a:t>MA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63990" y="8531530"/>
            <a:ext cx="394071" cy="3106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42370" y="7417186"/>
            <a:ext cx="394071" cy="31062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24800" y="7417186"/>
            <a:ext cx="394071" cy="31062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02518" y="5187976"/>
            <a:ext cx="395393" cy="31166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85610" y="6302842"/>
            <a:ext cx="394071" cy="31062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63530" y="1104900"/>
            <a:ext cx="13657514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Hammersmith One Bold"/>
              </a:rPr>
              <a:t>Accuracy Comparison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3997580" y="3449371"/>
            <a:ext cx="2483650" cy="1086038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AutoShape 10" id="10"/>
          <p:cNvSpPr/>
          <p:nvPr/>
        </p:nvSpPr>
        <p:spPr>
          <a:xfrm rot="0">
            <a:off x="6658390" y="3449371"/>
            <a:ext cx="2483650" cy="1086038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1" id="11"/>
          <p:cNvSpPr/>
          <p:nvPr/>
        </p:nvSpPr>
        <p:spPr>
          <a:xfrm rot="0">
            <a:off x="9319200" y="3449371"/>
            <a:ext cx="2483650" cy="1086038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AutoShape 12" id="12"/>
          <p:cNvSpPr/>
          <p:nvPr/>
        </p:nvSpPr>
        <p:spPr>
          <a:xfrm rot="0">
            <a:off x="11980010" y="3449371"/>
            <a:ext cx="2483650" cy="1086038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3" id="13"/>
          <p:cNvSpPr/>
          <p:nvPr/>
        </p:nvSpPr>
        <p:spPr>
          <a:xfrm rot="0">
            <a:off x="14640820" y="3449371"/>
            <a:ext cx="2483650" cy="1086038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TextBox 14" id="14"/>
          <p:cNvSpPr txBox="true"/>
          <p:nvPr/>
        </p:nvSpPr>
        <p:spPr>
          <a:xfrm rot="0">
            <a:off x="4174740" y="3739270"/>
            <a:ext cx="2129330" cy="47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120">
                <a:solidFill>
                  <a:srgbClr val="000000"/>
                </a:solidFill>
                <a:latin typeface="Clear Sans Regular Bold"/>
              </a:rPr>
              <a:t>MAPE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35550" y="3735215"/>
            <a:ext cx="212933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120">
                <a:solidFill>
                  <a:srgbClr val="FFFFFF"/>
                </a:solidFill>
                <a:latin typeface="Clear Sans Regular Bold"/>
              </a:rPr>
              <a:t>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96360" y="3739270"/>
            <a:ext cx="2129330" cy="47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120">
                <a:solidFill>
                  <a:srgbClr val="000000"/>
                </a:solidFill>
                <a:latin typeface="Clear Sans Regular Bold"/>
              </a:rPr>
              <a:t>MAPE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57170" y="3735215"/>
            <a:ext cx="212933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120">
                <a:solidFill>
                  <a:srgbClr val="FFFFFF"/>
                </a:solidFill>
                <a:latin typeface="Clear Sans Regular Bold"/>
              </a:rPr>
              <a:t>MAPE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817980" y="3739270"/>
            <a:ext cx="2129330" cy="47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120">
                <a:solidFill>
                  <a:srgbClr val="000000"/>
                </a:solidFill>
                <a:latin typeface="Clear Sans Regular Bold"/>
              </a:rPr>
              <a:t>MAPE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2480" y="3495676"/>
            <a:ext cx="2129330" cy="964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120">
                <a:solidFill>
                  <a:srgbClr val="000000"/>
                </a:solidFill>
                <a:latin typeface="Clear Sans Regular Bold"/>
              </a:rPr>
              <a:t>PLAN OPTIONS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3530" y="7286746"/>
            <a:ext cx="23872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 Regular"/>
              </a:rPr>
              <a:t>ARIMA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3530" y="8401090"/>
            <a:ext cx="23872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 Regular"/>
              </a:rPr>
              <a:t>ETS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3530" y="6172402"/>
            <a:ext cx="23872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 Regular"/>
              </a:rPr>
              <a:t>AR</a:t>
            </a:r>
          </a:p>
        </p:txBody>
      </p:sp>
      <p:sp>
        <p:nvSpPr>
          <p:cNvPr name="AutoShape 23" id="23"/>
          <p:cNvSpPr/>
          <p:nvPr/>
        </p:nvSpPr>
        <p:spPr>
          <a:xfrm rot="0">
            <a:off x="1163530" y="5886692"/>
            <a:ext cx="15960940" cy="0"/>
          </a:xfrm>
          <a:prstGeom prst="line">
            <a:avLst/>
          </a:prstGeom>
          <a:ln cap="rnd" w="28575">
            <a:solidFill>
              <a:srgbClr val="000000">
                <a:alpha val="1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0">
            <a:off x="1163530" y="7001037"/>
            <a:ext cx="15960940" cy="0"/>
          </a:xfrm>
          <a:prstGeom prst="line">
            <a:avLst/>
          </a:prstGeom>
          <a:ln cap="rnd" w="28575">
            <a:solidFill>
              <a:srgbClr val="000000">
                <a:alpha val="1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0">
            <a:off x="1163530" y="8115381"/>
            <a:ext cx="15960940" cy="0"/>
          </a:xfrm>
          <a:prstGeom prst="line">
            <a:avLst/>
          </a:prstGeom>
          <a:ln cap="rnd" w="28575">
            <a:solidFill>
              <a:srgbClr val="000000">
                <a:alpha val="1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0">
            <a:off x="1163530" y="9229725"/>
            <a:ext cx="15960940" cy="0"/>
          </a:xfrm>
          <a:prstGeom prst="line">
            <a:avLst/>
          </a:prstGeom>
          <a:ln cap="rnd" w="28575">
            <a:solidFill>
              <a:srgbClr val="000000">
                <a:alpha val="15686"/>
              </a:srgbClr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6428372" y="1022314"/>
            <a:ext cx="689712" cy="7024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DAEuZRKMRw4</dc:identifier>
  <dcterms:modified xsi:type="dcterms:W3CDTF">2011-08-01T06:04:30Z</dcterms:modified>
  <cp:revision>1</cp:revision>
  <dc:title>Business Data Forecasting</dc:title>
</cp:coreProperties>
</file>